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30.06.2025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30.06.2025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500306"/>
            <a:ext cx="7851648" cy="25431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Franklin Gothic Heavy" pitchFamily="34" charset="0"/>
              </a:rPr>
              <a:t>ИТОГИ</a:t>
            </a:r>
            <a:b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Franklin Gothic Heavy" pitchFamily="34" charset="0"/>
              </a:rPr>
            </a:b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Franklin Gothic Heavy" pitchFamily="34" charset="0"/>
              </a:rPr>
              <a:t>научно-методического сопровождения образовательного процесса СУОР в 2023-2024 учебном году</a:t>
            </a:r>
            <a:endParaRPr lang="ru-RU" dirty="0">
              <a:solidFill>
                <a:schemeClr val="bg2">
                  <a:lumMod val="20000"/>
                  <a:lumOff val="80000"/>
                </a:schemeClr>
              </a:solidFill>
              <a:latin typeface="Franklin Gothic Heavy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/>
          <a:srcRect t="1937" b="1937"/>
          <a:stretch/>
        </p:blipFill>
        <p:spPr>
          <a:xfrm>
            <a:off x="0" y="4789566"/>
            <a:ext cx="2151775" cy="20684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428860" y="535782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Гладких Анна Михайловна, заместитель директора по методической работе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dirty="0" smtClean="0">
                <a:latin typeface="Franklin Gothic Heavy" pitchFamily="34" charset="0"/>
              </a:rPr>
              <a:t>Разработка локальных нормативных актов</a:t>
            </a:r>
            <a:endParaRPr lang="ru-RU" dirty="0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t="1937" b="1937"/>
          <a:stretch/>
        </p:blipFill>
        <p:spPr>
          <a:xfrm>
            <a:off x="-214346" y="4931187"/>
            <a:ext cx="2004466" cy="1926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785786" y="1214422"/>
            <a:ext cx="814393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Положения: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400" dirty="0" smtClean="0"/>
              <a:t>о волонтерском движении в СУОР;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400" dirty="0" smtClean="0"/>
              <a:t>о психолого-педагогическом сопровождении обучающихся с инвалидностью и лиц с ограниченными возможностями здоровья в СУОР;</a:t>
            </a:r>
          </a:p>
          <a:p>
            <a:pPr indent="45085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400" dirty="0" smtClean="0"/>
              <a:t>о </a:t>
            </a:r>
            <a:r>
              <a:rPr lang="ru-RU" sz="2400" dirty="0" err="1" smtClean="0"/>
              <a:t>тьюторском</a:t>
            </a:r>
            <a:r>
              <a:rPr lang="ru-RU" sz="2400" dirty="0" smtClean="0"/>
              <a:t> сопровождении в СУОР;</a:t>
            </a:r>
          </a:p>
          <a:p>
            <a:pPr indent="45085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400" dirty="0" smtClean="0"/>
              <a:t>об организации инклюзивного образования обучающихся с инвалидностью и лиц с ограниченными возможностями здоровья в СУОР;</a:t>
            </a:r>
          </a:p>
          <a:p>
            <a:pPr indent="45085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400" dirty="0" smtClean="0"/>
              <a:t>о разработке и реализации адаптированной образовательной программы в СУОР;</a:t>
            </a:r>
          </a:p>
          <a:p>
            <a:pPr indent="45085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400" dirty="0" smtClean="0"/>
              <a:t>порядок доступа собаки-поводыря на территорию СУОР 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2400" b="1" dirty="0" smtClean="0">
              <a:latin typeface="Franklin Gothic Heavy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186766" cy="13573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 smtClean="0">
                <a:latin typeface="Franklin Gothic Heavy" pitchFamily="34" charset="0"/>
              </a:rPr>
              <a:t>Разработка локальных нормативных актов</a:t>
            </a:r>
            <a:endParaRPr lang="ru-RU" dirty="0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t="1937" b="1937"/>
          <a:stretch/>
        </p:blipFill>
        <p:spPr>
          <a:xfrm>
            <a:off x="428596" y="4788311"/>
            <a:ext cx="2153100" cy="2069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571472" y="1571612"/>
            <a:ext cx="828680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Правила приема в СУОР на 2025-2026 учебный год;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Порядок приема в СУОР на 2025-2026 учебный год;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Прием обучающихся на платной основе по очной форме </a:t>
            </a: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обучения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Методические рекомендации для тренеров-преподавателей по ведению по ведению отчетной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документации</a:t>
            </a:r>
            <a:endParaRPr lang="ru-RU" sz="28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endParaRPr lang="ru-RU" sz="2400" b="1" dirty="0" smtClean="0">
              <a:latin typeface="Franklin Gothic Heavy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50019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Работа с автоматизированными информационными системами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t="1937" b="1937"/>
          <a:stretch/>
        </p:blipFill>
        <p:spPr>
          <a:xfrm>
            <a:off x="0" y="4572008"/>
            <a:ext cx="2153100" cy="2069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642910" y="1643050"/>
            <a:ext cx="785818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Регистрация дополнительных образовательных программ спортивной подготовки в системе «Навигатор» дополнительного </a:t>
            </a: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образования</a:t>
            </a: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зачисление, перевод на следующий учебный год;</a:t>
            </a:r>
            <a:endParaRPr lang="ru-RU" sz="28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АИС «Мой спорт</a:t>
            </a: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».</a:t>
            </a:r>
            <a:endParaRPr lang="ru-RU" sz="28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lang="ru-RU" sz="2800" b="1" dirty="0" smtClean="0">
              <a:latin typeface="Franklin Gothic Heavy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00010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Аттестация педагогических работников</a:t>
            </a:r>
            <a:endParaRPr lang="ru-RU" dirty="0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t="1937" b="1937"/>
          <a:stretch/>
        </p:blipFill>
        <p:spPr>
          <a:xfrm>
            <a:off x="285720" y="4643446"/>
            <a:ext cx="2153100" cy="2069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714348" y="2500306"/>
            <a:ext cx="800105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Высшая квалификационная категория </a:t>
            </a: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должности учитель – </a:t>
            </a: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чел.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Соответствие занимаемой </a:t>
            </a: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должностям преподаватель, учитель, методист – </a:t>
            </a: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 чел.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586790" cy="1214422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r>
              <a:rPr lang="ru-RU" sz="2400" dirty="0" smtClean="0">
                <a:latin typeface="Franklin Gothic Demi" pitchFamily="34" charset="0"/>
              </a:rPr>
              <a:t>III Всероссийская научно-практическая конференция </a:t>
            </a:r>
            <a:br>
              <a:rPr lang="ru-RU" sz="2400" dirty="0" smtClean="0">
                <a:latin typeface="Franklin Gothic Demi" pitchFamily="34" charset="0"/>
              </a:rPr>
            </a:br>
            <a:r>
              <a:rPr lang="ru-RU" sz="2400" dirty="0" smtClean="0">
                <a:latin typeface="Franklin Gothic Demi" pitchFamily="34" charset="0"/>
              </a:rPr>
              <a:t> Физическая культура и спорт в учреждениях образования и спорта: опыт, проблемы, перспективы </a:t>
            </a:r>
            <a:endParaRPr lang="ru-RU" sz="2400" dirty="0">
              <a:latin typeface="Franklin Gothic Demi" pitchFamily="34" charset="0"/>
            </a:endParaRPr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t="1937" b="1937"/>
          <a:stretch/>
        </p:blipFill>
        <p:spPr>
          <a:xfrm>
            <a:off x="-357222" y="857232"/>
            <a:ext cx="2153100" cy="2069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C:\Users\SOKOL\Desktop\111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1643050"/>
            <a:ext cx="3446145" cy="4786346"/>
          </a:xfrm>
          <a:prstGeom prst="rect">
            <a:avLst/>
          </a:prstGeom>
          <a:noFill/>
        </p:spPr>
      </p:pic>
      <p:pic>
        <p:nvPicPr>
          <p:cNvPr id="9" name="Рисунок 8" descr="C:\Users\SOKOL\Desktop\Сертификат конференц - 2025 Гладких А.М._page-000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57290" y="1500174"/>
            <a:ext cx="3643338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/>
          <p:cNvPicPr>
            <a:picLocks noChangeAspect="1"/>
          </p:cNvPicPr>
          <p:nvPr/>
        </p:nvPicPr>
        <p:blipFill rotWithShape="1">
          <a:blip r:embed="rId2" cstate="print"/>
          <a:srcRect t="1937" b="1937"/>
          <a:stretch/>
        </p:blipFill>
        <p:spPr>
          <a:xfrm>
            <a:off x="0" y="4788311"/>
            <a:ext cx="2153100" cy="2069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642910" y="214290"/>
            <a:ext cx="80010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Franklin Gothic Heavy" pitchFamily="34" charset="0"/>
              </a:rPr>
              <a:t>1 место в номинации «Лучшая научная статья»  </a:t>
            </a:r>
            <a:endParaRPr lang="ru-RU" sz="2000" dirty="0">
              <a:latin typeface="Franklin Gothic Heavy" pitchFamily="34" charset="0"/>
            </a:endParaRP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642918"/>
            <a:ext cx="871540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XXIII межвузовской научно-практической конференции студентов и молодых ученых «Молодежь и образование XXI века»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C:\Users\SOKOL\Desktop\Анцупова молодежь и образованиее_page-000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1643050"/>
            <a:ext cx="6929486" cy="44291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/>
          <p:cNvPicPr>
            <a:picLocks noChangeAspect="1"/>
          </p:cNvPicPr>
          <p:nvPr/>
        </p:nvPicPr>
        <p:blipFill rotWithShape="1">
          <a:blip r:embed="rId2" cstate="print"/>
          <a:srcRect t="1937" b="1937"/>
          <a:stretch/>
        </p:blipFill>
        <p:spPr>
          <a:xfrm>
            <a:off x="0" y="4788311"/>
            <a:ext cx="2153100" cy="2069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C:\Users\SOKOL\Downloads\сертификат Живи спортом_page-000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1571612"/>
            <a:ext cx="3613186" cy="3177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357158" y="500042"/>
            <a:ext cx="878684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Всероссийский научно-образовательный форум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Живи в движении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C:\Users\SOKOL\Downloads\7b35b46d-e41e-4321-bab2-eb900207181f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571612"/>
            <a:ext cx="4643470" cy="314327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285984" y="5286388"/>
            <a:ext cx="57864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Публикации в сборниках по итогам научных конференций за 2024-2025 учебный год - 8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/>
          <p:cNvPicPr>
            <a:picLocks noChangeAspect="1"/>
          </p:cNvPicPr>
          <p:nvPr/>
        </p:nvPicPr>
        <p:blipFill rotWithShape="1">
          <a:blip r:embed="rId2" cstate="print"/>
          <a:srcRect t="1937" b="1937"/>
          <a:stretch/>
        </p:blipFill>
        <p:spPr>
          <a:xfrm>
            <a:off x="-142908" y="4788311"/>
            <a:ext cx="2153100" cy="2069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857224" y="214290"/>
            <a:ext cx="750099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sz="3200" dirty="0" smtClean="0"/>
              <a:t> </a:t>
            </a:r>
            <a:r>
              <a:rPr lang="ru-RU" sz="3200" b="1" dirty="0" smtClean="0">
                <a:latin typeface="Franklin Gothic Heavy" pitchFamily="34" charset="0"/>
              </a:rPr>
              <a:t>ТРУДОУСТРОЙСТВО ВЫПУСКНИКОВ</a:t>
            </a:r>
            <a:endParaRPr lang="ru-RU" sz="3200" b="1" dirty="0">
              <a:latin typeface="Franklin Gothic Heavy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8597" y="2428868"/>
          <a:ext cx="8501122" cy="2399811"/>
        </p:xfrm>
        <a:graphic>
          <a:graphicData uri="http://schemas.openxmlformats.org/drawingml/2006/table">
            <a:tbl>
              <a:tblPr/>
              <a:tblGrid>
                <a:gridCol w="1285884"/>
                <a:gridCol w="1000131"/>
                <a:gridCol w="1071149"/>
                <a:gridCol w="1143429"/>
                <a:gridCol w="805553"/>
                <a:gridCol w="751198"/>
                <a:gridCol w="750670"/>
                <a:gridCol w="976345"/>
                <a:gridCol w="716763"/>
              </a:tblGrid>
              <a:tr h="14734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Программа подготовки специалистов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545" marR="44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Общее количество выпускников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545" marR="44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Из них трудоустроены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545" marR="44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Трудоустроены по полученной специальности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545" marR="44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Продолжили обучение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545" marR="44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Призваны в ряды ВС РФ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545" marR="44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Служба по контракту в рядах ВС РФ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545" marR="44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latin typeface="Times New Roman"/>
                          <a:ea typeface="Times New Roman"/>
                          <a:cs typeface="Times New Roman"/>
                        </a:rPr>
                        <a:t>Самозанятый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545" marR="44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Индивидуальный предприниматель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545" marR="44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40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49.02.01 «Физическая культура»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545" marR="44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34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545" marR="44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545" marR="44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545" marR="44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545" marR="44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545" marR="44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545" marR="44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545" marR="44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545" marR="44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357290" y="1071546"/>
            <a:ext cx="7072362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Мониторинг трудоустройства выпускников данные по итогам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квартала 2025 года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 курс очная форма обучения (выпускники 2025 года)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643042" y="5143512"/>
            <a:ext cx="7286676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Соглашение о взаимодействии между СУОР и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/>
              <a:t>государственным казенным учреждением </a:t>
            </a:r>
            <a:r>
              <a:rPr lang="ru-RU" b="1" dirty="0" smtClean="0"/>
              <a:t>службы занятости населения Ставропольского края «Краевой кадровый центр»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Соглашение о взаимодействии между СУОР и Движением Первых Ставропольского края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/>
          <p:cNvPicPr>
            <a:picLocks noChangeAspect="1"/>
          </p:cNvPicPr>
          <p:nvPr/>
        </p:nvPicPr>
        <p:blipFill rotWithShape="1">
          <a:blip r:embed="rId2" cstate="print"/>
          <a:srcRect t="1937" b="1937"/>
          <a:stretch/>
        </p:blipFill>
        <p:spPr>
          <a:xfrm>
            <a:off x="0" y="4000504"/>
            <a:ext cx="2153100" cy="2069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714348" y="642918"/>
            <a:ext cx="7858180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Курс повышения квалификации для региональных тренеров на тему: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Современные методики построения тренировочного процесса в единоборствах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29 ноября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 декабря 2024 года в объёме 24 часа – 30 человек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Повышение квалификации педагогов СУОР за 2024-2025 учебный год – 27 человек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C:\Users\SOKOL\Desktop\рекордика\2O7A812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3643314"/>
            <a:ext cx="3500462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643042" y="500042"/>
            <a:ext cx="62865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Повышение </a:t>
            </a:r>
            <a:r>
              <a:rPr lang="ru-RU" sz="32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квалификации </a:t>
            </a:r>
            <a:endParaRPr lang="ru-RU" sz="3200" b="1" dirty="0"/>
          </a:p>
        </p:txBody>
      </p:sp>
      <p:pic>
        <p:nvPicPr>
          <p:cNvPr id="10" name="Рисунок 9" descr="C:\Users\SOKOL\Downloads\IMG_611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3643314"/>
            <a:ext cx="3500462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/>
          <p:cNvPicPr>
            <a:picLocks noChangeAspect="1"/>
          </p:cNvPicPr>
          <p:nvPr/>
        </p:nvPicPr>
        <p:blipFill rotWithShape="1">
          <a:blip r:embed="rId2" cstate="print"/>
          <a:srcRect t="1937" b="1937"/>
          <a:stretch/>
        </p:blipFill>
        <p:spPr>
          <a:xfrm>
            <a:off x="0" y="4643446"/>
            <a:ext cx="2153100" cy="2069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785786" y="500042"/>
            <a:ext cx="7929618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Участие в тестировании на базе Инновационного центра Олимпийского комитета России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Рекордика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Организовано 3 мероприятия по тестированию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Приняло участие около 230 спортсменов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C:\Users\SOKOL\Downloads\IMG_6217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3786190"/>
            <a:ext cx="5072098" cy="277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/>
          <p:cNvPicPr>
            <a:picLocks noChangeAspect="1"/>
          </p:cNvPicPr>
          <p:nvPr/>
        </p:nvPicPr>
        <p:blipFill rotWithShape="1">
          <a:blip r:embed="rId2" cstate="print"/>
          <a:srcRect t="1937" b="1937"/>
          <a:stretch/>
        </p:blipFill>
        <p:spPr>
          <a:xfrm>
            <a:off x="0" y="4643446"/>
            <a:ext cx="2153100" cy="2069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C:\Users\SOKOL\Downloads\IMG_6867 (1)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3133725"/>
            <a:ext cx="383857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357166"/>
            <a:ext cx="91440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ЦЕНТР ГТО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Проведено 3 соревнования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Приняты тесты комплекса - 337 человек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Награждение знаками отличия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совметно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 Российским обществом «Знание»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Picture background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32" y="3643314"/>
            <a:ext cx="334010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28596" y="714356"/>
            <a:ext cx="835824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Проведено 3 лекции на базах организаций высшего образования Ставропольского края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</p:txBody>
      </p:sp>
      <p:pic>
        <p:nvPicPr>
          <p:cNvPr id="4" name="Рисунок 3" descr="Picture background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643182"/>
            <a:ext cx="6572296" cy="3823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1571604" y="2786058"/>
            <a:ext cx="685801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Благодарю за внимание!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1393</TotalTime>
  <Words>411</Words>
  <PresentationFormat>Экран (4:3)</PresentationFormat>
  <Paragraphs>66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    ИТОГИ научно-методического сопровождения образовательного процесса СУОР в 2023-2024 учебном году</vt:lpstr>
      <vt:lpstr>Разработка локальных нормативных актов</vt:lpstr>
      <vt:lpstr>Разработка локальных нормативных актов</vt:lpstr>
      <vt:lpstr> Работа с автоматизированными информационными системами </vt:lpstr>
      <vt:lpstr>Аттестация педагогических работников</vt:lpstr>
      <vt:lpstr>      III Всероссийская научно-практическая конференция   Физическая культура и спорт в учреждениях образования и спорта: опыт, проблемы, перспективы 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SOKOL</dc:creator>
  <cp:lastModifiedBy>SOKOL</cp:lastModifiedBy>
  <cp:revision>41</cp:revision>
  <dcterms:created xsi:type="dcterms:W3CDTF">2024-06-27T12:06:12Z</dcterms:created>
  <dcterms:modified xsi:type="dcterms:W3CDTF">2025-06-30T08:30:00Z</dcterms:modified>
</cp:coreProperties>
</file>